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59"/>
          </a:xfrm>
        </p:spPr>
        <p:txBody>
          <a:bodyPr>
            <a:normAutofit/>
          </a:bodyPr>
          <a:lstStyle/>
          <a:p>
            <a:r>
              <a:rPr lang="uk-UA" dirty="0" smtClean="0"/>
              <a:t>Гіпофіз, епіфіз, щитоподібна залоза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6" name="Picture 2" descr="http://cyberclinika.ru/uploaded_files/images/big_0adenoma-gipofi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181350" cy="3810000"/>
          </a:xfrm>
          <a:prstGeom prst="rect">
            <a:avLst/>
          </a:prstGeom>
          <a:noFill/>
        </p:spPr>
      </p:pic>
      <p:pic>
        <p:nvPicPr>
          <p:cNvPr id="11268" name="Picture 4" descr="http://2.bp.blogspot.com/-pBU9jQ1yx5g/UMOUas7PgsI/AAAAAAAAA_I/XsWJ7-E9apI/s1600/%D0%A8%D0%B8%D1%88%D0%BA%D0%BE%D0%B2%D0%B8%D0%B4%D0%BD%D0%B0%D1%8F+%D0%B6%D0%B5%D0%BB%D0%B5%D0%B7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4824321" cy="3816424"/>
          </a:xfrm>
          <a:prstGeom prst="rect">
            <a:avLst/>
          </a:prstGeom>
          <a:noFill/>
        </p:spPr>
      </p:pic>
      <p:pic>
        <p:nvPicPr>
          <p:cNvPr id="11274" name="Picture 10" descr="http://img1.1tv.ru/imgsize480x360/PR20110206145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93096"/>
            <a:ext cx="3168352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Надлишок гормону у дорослому віці призводить до акромег</a:t>
            </a:r>
            <a:r>
              <a:rPr lang="uk-UA" sz="2800" b="1" dirty="0" smtClean="0"/>
              <a:t>а</a:t>
            </a:r>
            <a:r>
              <a:rPr lang="uk-UA" sz="2800" dirty="0" smtClean="0"/>
              <a:t>лії</a:t>
            </a:r>
            <a:endParaRPr lang="ru-RU" sz="2800" dirty="0"/>
          </a:p>
        </p:txBody>
      </p:sp>
      <p:pic>
        <p:nvPicPr>
          <p:cNvPr id="2050" name="Picture 2" descr="http://snk-terapia.ucoz.ru/_bl/0/39538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5868144" cy="4399113"/>
          </a:xfrm>
          <a:prstGeom prst="rect">
            <a:avLst/>
          </a:prstGeom>
          <a:noFill/>
        </p:spPr>
      </p:pic>
      <p:pic>
        <p:nvPicPr>
          <p:cNvPr id="2052" name="Picture 4" descr="http://vlanamed.com/wp-content/uploads/2012/05/18-103248-gigantiz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427984" cy="442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Недостача </a:t>
            </a:r>
            <a:r>
              <a:rPr lang="uk-UA" sz="2800" dirty="0" err="1" smtClean="0"/>
              <a:t>соматотропіну</a:t>
            </a:r>
            <a:r>
              <a:rPr lang="uk-UA" sz="2800" dirty="0" smtClean="0"/>
              <a:t> у дитячому віці призводить до карликовості</a:t>
            </a:r>
            <a:endParaRPr lang="ru-RU" sz="2800" dirty="0"/>
          </a:p>
        </p:txBody>
      </p:sp>
      <p:pic>
        <p:nvPicPr>
          <p:cNvPr id="1026" name="Picture 2" descr="http://attorney.dn.ua/wp-content/uploads/22-paranoidnaya-shizofr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42367" cy="567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Ефекторний</a:t>
            </a:r>
            <a:r>
              <a:rPr lang="uk-UA" sz="2800" dirty="0" smtClean="0"/>
              <a:t> гормон </a:t>
            </a:r>
            <a:r>
              <a:rPr lang="uk-UA" sz="2800" dirty="0" err="1" smtClean="0"/>
              <a:t>меланотропін</a:t>
            </a:r>
            <a:r>
              <a:rPr lang="uk-UA" sz="2800" dirty="0" smtClean="0"/>
              <a:t> стимулює утворення меланіну</a:t>
            </a:r>
            <a:endParaRPr lang="ru-RU" sz="2800" dirty="0"/>
          </a:p>
        </p:txBody>
      </p:sp>
      <p:pic>
        <p:nvPicPr>
          <p:cNvPr id="24578" name="Picture 2" descr="http://www.epochtimes.ru/images/stories/06/health/156_30_12_09_melan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617490" cy="5328592"/>
          </a:xfrm>
          <a:prstGeom prst="rect">
            <a:avLst/>
          </a:prstGeom>
          <a:noFill/>
        </p:spPr>
      </p:pic>
      <p:pic>
        <p:nvPicPr>
          <p:cNvPr id="24580" name="Picture 4" descr="http://vasi.net/uploads/posts/2008-04/1207071928_2zagar_kop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492" y="764704"/>
            <a:ext cx="459050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Регуляторний </a:t>
            </a:r>
            <a:r>
              <a:rPr lang="uk-UA" sz="2800" dirty="0" err="1" smtClean="0"/>
              <a:t>тиреотропний</a:t>
            </a:r>
            <a:r>
              <a:rPr lang="uk-UA" sz="2800" dirty="0" smtClean="0"/>
              <a:t> гормон                              впливає на роботу щитоподібної залози</a:t>
            </a:r>
            <a:endParaRPr lang="ru-RU" sz="2800" dirty="0"/>
          </a:p>
        </p:txBody>
      </p:sp>
      <p:pic>
        <p:nvPicPr>
          <p:cNvPr id="30722" name="Picture 2" descr="http://webmed.com.ua/uploads/files/images/photo/shitovidnaya-ghel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8336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Регуляторний адренокортикотропний гормон впливає на роботу надниркових залоз</a:t>
            </a:r>
            <a:endParaRPr lang="ru-RU" sz="2800" dirty="0"/>
          </a:p>
        </p:txBody>
      </p:sp>
      <p:pic>
        <p:nvPicPr>
          <p:cNvPr id="29698" name="Picture 2" descr="http://www.med39.ru/atlas/nadpochech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207754" cy="524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Регуляторні </a:t>
            </a:r>
            <a:r>
              <a:rPr lang="uk-UA" sz="2800" dirty="0" err="1" smtClean="0"/>
              <a:t>гонадотропні</a:t>
            </a:r>
            <a:r>
              <a:rPr lang="uk-UA" sz="2800" dirty="0" smtClean="0"/>
              <a:t> гормони                                  впливають  на роботу статевих залоз</a:t>
            </a:r>
            <a:endParaRPr lang="ru-RU" sz="2800" dirty="0"/>
          </a:p>
        </p:txBody>
      </p:sp>
      <p:pic>
        <p:nvPicPr>
          <p:cNvPr id="28674" name="Picture 2" descr="http://www.medweb.ru/upload/enarticles/photo_24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6232"/>
            <a:ext cx="9144001" cy="526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Епіфіз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smtClean="0"/>
              <a:t>Шишкоподібна залоза (епіфіз)</a:t>
            </a:r>
          </a:p>
          <a:p>
            <a:pPr algn="ctr">
              <a:buNone/>
            </a:pPr>
            <a:r>
              <a:rPr lang="uk-UA" sz="2800" dirty="0" smtClean="0"/>
              <a:t>находиться </a:t>
            </a:r>
            <a:r>
              <a:rPr lang="uk-UA" sz="2800" smtClean="0"/>
              <a:t>у проміжному </a:t>
            </a:r>
            <a:r>
              <a:rPr lang="uk-UA" sz="2800" dirty="0" smtClean="0"/>
              <a:t>мозку</a:t>
            </a:r>
            <a:endParaRPr lang="ru-RU" sz="2800" dirty="0"/>
          </a:p>
        </p:txBody>
      </p:sp>
      <p:pic>
        <p:nvPicPr>
          <p:cNvPr id="31746" name="Picture 2" descr="http://www.vechnayamolodost.ru/img/%21%212-05/melaton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79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Епіфіз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Це тім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яне</a:t>
            </a:r>
            <a:r>
              <a:rPr lang="uk-UA" sz="2800" dirty="0" smtClean="0"/>
              <a:t> око рептилій – світлочутливе утворення</a:t>
            </a:r>
            <a:endParaRPr lang="ru-RU" sz="2800" dirty="0"/>
          </a:p>
        </p:txBody>
      </p:sp>
      <p:pic>
        <p:nvPicPr>
          <p:cNvPr id="32770" name="Picture 2" descr="http://universe-review.ca/I10-39-third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16824" cy="5525779"/>
          </a:xfrm>
          <a:prstGeom prst="rect">
            <a:avLst/>
          </a:prstGeom>
          <a:noFill/>
        </p:spPr>
      </p:pic>
      <p:pic>
        <p:nvPicPr>
          <p:cNvPr id="32772" name="Picture 4" descr="http://www.pochitat.com/wp-content/uploads/2012/10/Fakti-O-Zrenii-Jivotnih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4762500" cy="2733676"/>
          </a:xfrm>
          <a:prstGeom prst="rect">
            <a:avLst/>
          </a:prstGeom>
          <a:noFill/>
        </p:spPr>
      </p:pic>
      <p:pic>
        <p:nvPicPr>
          <p:cNvPr id="32774" name="Picture 6" descr="http://wikis.lib.ncsu.edu/images/8/8f/Parietal_ey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2880320" cy="2934327"/>
          </a:xfrm>
          <a:prstGeom prst="rect">
            <a:avLst/>
          </a:prstGeom>
          <a:noFill/>
        </p:spPr>
      </p:pic>
      <p:pic>
        <p:nvPicPr>
          <p:cNvPr id="32776" name="Picture 8" descr="http://2.bp.blogspot.com/_HHrb5Nc_iPE/TDUnDTPBxlI/AAAAAAAABj4/6g4mN2CfBxM/s1600/P1010656+%28Medium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3624446" cy="2717102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2685060" y="1070416"/>
            <a:ext cx="776007" cy="504996"/>
          </a:xfrm>
          <a:custGeom>
            <a:avLst/>
            <a:gdLst>
              <a:gd name="connsiteX0" fmla="*/ 91191 w 776007"/>
              <a:gd name="connsiteY0" fmla="*/ 108389 h 504996"/>
              <a:gd name="connsiteX1" fmla="*/ 113224 w 776007"/>
              <a:gd name="connsiteY1" fmla="*/ 75338 h 504996"/>
              <a:gd name="connsiteX2" fmla="*/ 168309 w 776007"/>
              <a:gd name="connsiteY2" fmla="*/ 64321 h 504996"/>
              <a:gd name="connsiteX3" fmla="*/ 212376 w 776007"/>
              <a:gd name="connsiteY3" fmla="*/ 53304 h 504996"/>
              <a:gd name="connsiteX4" fmla="*/ 410680 w 776007"/>
              <a:gd name="connsiteY4" fmla="*/ 20254 h 504996"/>
              <a:gd name="connsiteX5" fmla="*/ 520848 w 776007"/>
              <a:gd name="connsiteY5" fmla="*/ 9237 h 504996"/>
              <a:gd name="connsiteX6" fmla="*/ 642034 w 776007"/>
              <a:gd name="connsiteY6" fmla="*/ 20254 h 504996"/>
              <a:gd name="connsiteX7" fmla="*/ 708135 w 776007"/>
              <a:gd name="connsiteY7" fmla="*/ 64321 h 504996"/>
              <a:gd name="connsiteX8" fmla="*/ 752203 w 776007"/>
              <a:gd name="connsiteY8" fmla="*/ 130423 h 504996"/>
              <a:gd name="connsiteX9" fmla="*/ 774236 w 776007"/>
              <a:gd name="connsiteY9" fmla="*/ 196524 h 504996"/>
              <a:gd name="connsiteX10" fmla="*/ 763220 w 776007"/>
              <a:gd name="connsiteY10" fmla="*/ 361777 h 504996"/>
              <a:gd name="connsiteX11" fmla="*/ 686101 w 776007"/>
              <a:gd name="connsiteY11" fmla="*/ 438895 h 504996"/>
              <a:gd name="connsiteX12" fmla="*/ 597967 w 776007"/>
              <a:gd name="connsiteY12" fmla="*/ 471945 h 504996"/>
              <a:gd name="connsiteX13" fmla="*/ 520848 w 776007"/>
              <a:gd name="connsiteY13" fmla="*/ 482962 h 504996"/>
              <a:gd name="connsiteX14" fmla="*/ 476781 w 776007"/>
              <a:gd name="connsiteY14" fmla="*/ 493979 h 504996"/>
              <a:gd name="connsiteX15" fmla="*/ 410680 w 776007"/>
              <a:gd name="connsiteY15" fmla="*/ 504996 h 504996"/>
              <a:gd name="connsiteX16" fmla="*/ 212376 w 776007"/>
              <a:gd name="connsiteY16" fmla="*/ 493979 h 504996"/>
              <a:gd name="connsiteX17" fmla="*/ 168309 w 776007"/>
              <a:gd name="connsiteY17" fmla="*/ 482962 h 504996"/>
              <a:gd name="connsiteX18" fmla="*/ 80174 w 776007"/>
              <a:gd name="connsiteY18" fmla="*/ 460929 h 504996"/>
              <a:gd name="connsiteX19" fmla="*/ 47123 w 776007"/>
              <a:gd name="connsiteY19" fmla="*/ 438895 h 504996"/>
              <a:gd name="connsiteX20" fmla="*/ 14073 w 776007"/>
              <a:gd name="connsiteY20" fmla="*/ 405844 h 504996"/>
              <a:gd name="connsiteX21" fmla="*/ 3056 w 776007"/>
              <a:gd name="connsiteY21" fmla="*/ 372794 h 504996"/>
              <a:gd name="connsiteX22" fmla="*/ 3056 w 776007"/>
              <a:gd name="connsiteY22" fmla="*/ 207541 h 5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6007" h="504996">
                <a:moveTo>
                  <a:pt x="91191" y="108389"/>
                </a:moveTo>
                <a:cubicBezTo>
                  <a:pt x="98535" y="97372"/>
                  <a:pt x="101728" y="81907"/>
                  <a:pt x="113224" y="75338"/>
                </a:cubicBezTo>
                <a:cubicBezTo>
                  <a:pt x="129482" y="66048"/>
                  <a:pt x="150030" y="68383"/>
                  <a:pt x="168309" y="64321"/>
                </a:cubicBezTo>
                <a:cubicBezTo>
                  <a:pt x="183090" y="61036"/>
                  <a:pt x="197687" y="56976"/>
                  <a:pt x="212376" y="53304"/>
                </a:cubicBezTo>
                <a:cubicBezTo>
                  <a:pt x="292335" y="0"/>
                  <a:pt x="228159" y="34856"/>
                  <a:pt x="410680" y="20254"/>
                </a:cubicBezTo>
                <a:cubicBezTo>
                  <a:pt x="447468" y="17311"/>
                  <a:pt x="484125" y="12909"/>
                  <a:pt x="520848" y="9237"/>
                </a:cubicBezTo>
                <a:cubicBezTo>
                  <a:pt x="561243" y="12909"/>
                  <a:pt x="603120" y="8809"/>
                  <a:pt x="642034" y="20254"/>
                </a:cubicBezTo>
                <a:cubicBezTo>
                  <a:pt x="667439" y="27726"/>
                  <a:pt x="708135" y="64321"/>
                  <a:pt x="708135" y="64321"/>
                </a:cubicBezTo>
                <a:cubicBezTo>
                  <a:pt x="722824" y="86355"/>
                  <a:pt x="743829" y="105300"/>
                  <a:pt x="752203" y="130423"/>
                </a:cubicBezTo>
                <a:lnTo>
                  <a:pt x="774236" y="196524"/>
                </a:lnTo>
                <a:cubicBezTo>
                  <a:pt x="770564" y="251608"/>
                  <a:pt x="776007" y="308072"/>
                  <a:pt x="763220" y="361777"/>
                </a:cubicBezTo>
                <a:cubicBezTo>
                  <a:pt x="746919" y="430240"/>
                  <a:pt x="729272" y="422706"/>
                  <a:pt x="686101" y="438895"/>
                </a:cubicBezTo>
                <a:cubicBezTo>
                  <a:pt x="678039" y="441918"/>
                  <a:pt x="615835" y="468372"/>
                  <a:pt x="597967" y="471945"/>
                </a:cubicBezTo>
                <a:cubicBezTo>
                  <a:pt x="572504" y="477037"/>
                  <a:pt x="546396" y="478317"/>
                  <a:pt x="520848" y="482962"/>
                </a:cubicBezTo>
                <a:cubicBezTo>
                  <a:pt x="505951" y="485671"/>
                  <a:pt x="491628" y="491010"/>
                  <a:pt x="476781" y="493979"/>
                </a:cubicBezTo>
                <a:cubicBezTo>
                  <a:pt x="454877" y="498360"/>
                  <a:pt x="432714" y="501324"/>
                  <a:pt x="410680" y="504996"/>
                </a:cubicBezTo>
                <a:cubicBezTo>
                  <a:pt x="344579" y="501324"/>
                  <a:pt x="278307" y="499973"/>
                  <a:pt x="212376" y="493979"/>
                </a:cubicBezTo>
                <a:cubicBezTo>
                  <a:pt x="197297" y="492608"/>
                  <a:pt x="183090" y="486247"/>
                  <a:pt x="168309" y="482962"/>
                </a:cubicBezTo>
                <a:cubicBezTo>
                  <a:pt x="88539" y="465235"/>
                  <a:pt x="139236" y="480615"/>
                  <a:pt x="80174" y="460929"/>
                </a:cubicBezTo>
                <a:cubicBezTo>
                  <a:pt x="69157" y="453584"/>
                  <a:pt x="57295" y="447372"/>
                  <a:pt x="47123" y="438895"/>
                </a:cubicBezTo>
                <a:cubicBezTo>
                  <a:pt x="35154" y="428921"/>
                  <a:pt x="22715" y="418808"/>
                  <a:pt x="14073" y="405844"/>
                </a:cubicBezTo>
                <a:cubicBezTo>
                  <a:pt x="7632" y="396182"/>
                  <a:pt x="3700" y="384389"/>
                  <a:pt x="3056" y="372794"/>
                </a:cubicBezTo>
                <a:cubicBezTo>
                  <a:pt x="0" y="317794"/>
                  <a:pt x="3056" y="262625"/>
                  <a:pt x="3056" y="20754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192198" y="4696143"/>
            <a:ext cx="605209" cy="363966"/>
          </a:xfrm>
          <a:custGeom>
            <a:avLst/>
            <a:gdLst>
              <a:gd name="connsiteX0" fmla="*/ 153518 w 605209"/>
              <a:gd name="connsiteY0" fmla="*/ 30093 h 363966"/>
              <a:gd name="connsiteX1" fmla="*/ 384872 w 605209"/>
              <a:gd name="connsiteY1" fmla="*/ 30093 h 363966"/>
              <a:gd name="connsiteX2" fmla="*/ 450973 w 605209"/>
              <a:gd name="connsiteY2" fmla="*/ 52127 h 363966"/>
              <a:gd name="connsiteX3" fmla="*/ 484024 w 605209"/>
              <a:gd name="connsiteY3" fmla="*/ 63144 h 363966"/>
              <a:gd name="connsiteX4" fmla="*/ 528091 w 605209"/>
              <a:gd name="connsiteY4" fmla="*/ 96194 h 363966"/>
              <a:gd name="connsiteX5" fmla="*/ 561142 w 605209"/>
              <a:gd name="connsiteY5" fmla="*/ 118228 h 363966"/>
              <a:gd name="connsiteX6" fmla="*/ 594192 w 605209"/>
              <a:gd name="connsiteY6" fmla="*/ 184329 h 363966"/>
              <a:gd name="connsiteX7" fmla="*/ 605209 w 605209"/>
              <a:gd name="connsiteY7" fmla="*/ 228397 h 363966"/>
              <a:gd name="connsiteX8" fmla="*/ 594192 w 605209"/>
              <a:gd name="connsiteY8" fmla="*/ 305515 h 363966"/>
              <a:gd name="connsiteX9" fmla="*/ 517074 w 605209"/>
              <a:gd name="connsiteY9" fmla="*/ 338565 h 363966"/>
              <a:gd name="connsiteX10" fmla="*/ 484024 w 605209"/>
              <a:gd name="connsiteY10" fmla="*/ 360599 h 363966"/>
              <a:gd name="connsiteX11" fmla="*/ 120467 w 605209"/>
              <a:gd name="connsiteY11" fmla="*/ 349582 h 363966"/>
              <a:gd name="connsiteX12" fmla="*/ 87416 w 605209"/>
              <a:gd name="connsiteY12" fmla="*/ 338565 h 363966"/>
              <a:gd name="connsiteX13" fmla="*/ 54366 w 605209"/>
              <a:gd name="connsiteY13" fmla="*/ 316532 h 363966"/>
              <a:gd name="connsiteX14" fmla="*/ 21315 w 605209"/>
              <a:gd name="connsiteY14" fmla="*/ 206363 h 363966"/>
              <a:gd name="connsiteX15" fmla="*/ 32332 w 605209"/>
              <a:gd name="connsiteY15" fmla="*/ 184329 h 36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209" h="363966">
                <a:moveTo>
                  <a:pt x="153518" y="30093"/>
                </a:moveTo>
                <a:cubicBezTo>
                  <a:pt x="243795" y="0"/>
                  <a:pt x="206776" y="7831"/>
                  <a:pt x="384872" y="30093"/>
                </a:cubicBezTo>
                <a:cubicBezTo>
                  <a:pt x="407918" y="32974"/>
                  <a:pt x="428939" y="44782"/>
                  <a:pt x="450973" y="52127"/>
                </a:cubicBezTo>
                <a:lnTo>
                  <a:pt x="484024" y="63144"/>
                </a:lnTo>
                <a:cubicBezTo>
                  <a:pt x="498713" y="74161"/>
                  <a:pt x="513150" y="85522"/>
                  <a:pt x="528091" y="96194"/>
                </a:cubicBezTo>
                <a:cubicBezTo>
                  <a:pt x="538865" y="103890"/>
                  <a:pt x="551779" y="108865"/>
                  <a:pt x="561142" y="118228"/>
                </a:cubicBezTo>
                <a:cubicBezTo>
                  <a:pt x="580453" y="137540"/>
                  <a:pt x="587024" y="159242"/>
                  <a:pt x="594192" y="184329"/>
                </a:cubicBezTo>
                <a:cubicBezTo>
                  <a:pt x="598352" y="198888"/>
                  <a:pt x="601537" y="213708"/>
                  <a:pt x="605209" y="228397"/>
                </a:cubicBezTo>
                <a:cubicBezTo>
                  <a:pt x="601537" y="254103"/>
                  <a:pt x="604738" y="281786"/>
                  <a:pt x="594192" y="305515"/>
                </a:cubicBezTo>
                <a:cubicBezTo>
                  <a:pt x="584681" y="326915"/>
                  <a:pt x="532662" y="334668"/>
                  <a:pt x="517074" y="338565"/>
                </a:cubicBezTo>
                <a:cubicBezTo>
                  <a:pt x="506057" y="345910"/>
                  <a:pt x="497259" y="360231"/>
                  <a:pt x="484024" y="360599"/>
                </a:cubicBezTo>
                <a:cubicBezTo>
                  <a:pt x="362829" y="363966"/>
                  <a:pt x="241522" y="356307"/>
                  <a:pt x="120467" y="349582"/>
                </a:cubicBezTo>
                <a:cubicBezTo>
                  <a:pt x="108872" y="348938"/>
                  <a:pt x="97803" y="343758"/>
                  <a:pt x="87416" y="338565"/>
                </a:cubicBezTo>
                <a:cubicBezTo>
                  <a:pt x="75573" y="332644"/>
                  <a:pt x="65383" y="323876"/>
                  <a:pt x="54366" y="316532"/>
                </a:cubicBezTo>
                <a:cubicBezTo>
                  <a:pt x="8677" y="247999"/>
                  <a:pt x="0" y="270308"/>
                  <a:pt x="21315" y="206363"/>
                </a:cubicBezTo>
                <a:cubicBezTo>
                  <a:pt x="23912" y="198573"/>
                  <a:pt x="28660" y="191674"/>
                  <a:pt x="32332" y="18432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247441" y="3349940"/>
            <a:ext cx="518611" cy="472913"/>
          </a:xfrm>
          <a:custGeom>
            <a:avLst/>
            <a:gdLst>
              <a:gd name="connsiteX0" fmla="*/ 253388 w 518611"/>
              <a:gd name="connsiteY0" fmla="*/ 472913 h 472913"/>
              <a:gd name="connsiteX1" fmla="*/ 209320 w 518611"/>
              <a:gd name="connsiteY1" fmla="*/ 461896 h 472913"/>
              <a:gd name="connsiteX2" fmla="*/ 154236 w 518611"/>
              <a:gd name="connsiteY2" fmla="*/ 450879 h 472913"/>
              <a:gd name="connsiteX3" fmla="*/ 88135 w 518611"/>
              <a:gd name="connsiteY3" fmla="*/ 406812 h 472913"/>
              <a:gd name="connsiteX4" fmla="*/ 55084 w 518611"/>
              <a:gd name="connsiteY4" fmla="*/ 395795 h 472913"/>
              <a:gd name="connsiteX5" fmla="*/ 0 w 518611"/>
              <a:gd name="connsiteY5" fmla="*/ 285626 h 472913"/>
              <a:gd name="connsiteX6" fmla="*/ 11017 w 518611"/>
              <a:gd name="connsiteY6" fmla="*/ 186474 h 472913"/>
              <a:gd name="connsiteX7" fmla="*/ 33051 w 518611"/>
              <a:gd name="connsiteY7" fmla="*/ 153424 h 472913"/>
              <a:gd name="connsiteX8" fmla="*/ 132202 w 518611"/>
              <a:gd name="connsiteY8" fmla="*/ 76306 h 472913"/>
              <a:gd name="connsiteX9" fmla="*/ 209320 w 518611"/>
              <a:gd name="connsiteY9" fmla="*/ 43255 h 472913"/>
              <a:gd name="connsiteX10" fmla="*/ 275422 w 518611"/>
              <a:gd name="connsiteY10" fmla="*/ 21221 h 472913"/>
              <a:gd name="connsiteX11" fmla="*/ 495759 w 518611"/>
              <a:gd name="connsiteY11" fmla="*/ 54272 h 472913"/>
              <a:gd name="connsiteX12" fmla="*/ 517793 w 518611"/>
              <a:gd name="connsiteY12" fmla="*/ 131390 h 472913"/>
              <a:gd name="connsiteX13" fmla="*/ 506776 w 518611"/>
              <a:gd name="connsiteY13" fmla="*/ 263593 h 472913"/>
              <a:gd name="connsiteX14" fmla="*/ 462708 w 518611"/>
              <a:gd name="connsiteY14" fmla="*/ 329694 h 472913"/>
              <a:gd name="connsiteX15" fmla="*/ 451692 w 518611"/>
              <a:gd name="connsiteY15" fmla="*/ 329694 h 4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611" h="472913">
                <a:moveTo>
                  <a:pt x="253388" y="472913"/>
                </a:moveTo>
                <a:cubicBezTo>
                  <a:pt x="238699" y="469241"/>
                  <a:pt x="224101" y="465181"/>
                  <a:pt x="209320" y="461896"/>
                </a:cubicBezTo>
                <a:cubicBezTo>
                  <a:pt x="191041" y="457834"/>
                  <a:pt x="171283" y="458627"/>
                  <a:pt x="154236" y="450879"/>
                </a:cubicBezTo>
                <a:cubicBezTo>
                  <a:pt x="130128" y="439921"/>
                  <a:pt x="113257" y="415186"/>
                  <a:pt x="88135" y="406812"/>
                </a:cubicBezTo>
                <a:lnTo>
                  <a:pt x="55084" y="395795"/>
                </a:lnTo>
                <a:cubicBezTo>
                  <a:pt x="2618" y="317096"/>
                  <a:pt x="17440" y="355384"/>
                  <a:pt x="0" y="285626"/>
                </a:cubicBezTo>
                <a:cubicBezTo>
                  <a:pt x="3672" y="252575"/>
                  <a:pt x="2952" y="218735"/>
                  <a:pt x="11017" y="186474"/>
                </a:cubicBezTo>
                <a:cubicBezTo>
                  <a:pt x="14228" y="173629"/>
                  <a:pt x="24575" y="163596"/>
                  <a:pt x="33051" y="153424"/>
                </a:cubicBezTo>
                <a:cubicBezTo>
                  <a:pt x="65413" y="114589"/>
                  <a:pt x="86132" y="107019"/>
                  <a:pt x="132202" y="76306"/>
                </a:cubicBezTo>
                <a:cubicBezTo>
                  <a:pt x="184638" y="41349"/>
                  <a:pt x="144647" y="62657"/>
                  <a:pt x="209320" y="43255"/>
                </a:cubicBezTo>
                <a:cubicBezTo>
                  <a:pt x="231566" y="36581"/>
                  <a:pt x="275422" y="21221"/>
                  <a:pt x="275422" y="21221"/>
                </a:cubicBezTo>
                <a:cubicBezTo>
                  <a:pt x="279132" y="21439"/>
                  <a:pt x="452341" y="0"/>
                  <a:pt x="495759" y="54272"/>
                </a:cubicBezTo>
                <a:cubicBezTo>
                  <a:pt x="501506" y="61456"/>
                  <a:pt x="517073" y="128511"/>
                  <a:pt x="517793" y="131390"/>
                </a:cubicBezTo>
                <a:cubicBezTo>
                  <a:pt x="514121" y="175458"/>
                  <a:pt x="518611" y="220986"/>
                  <a:pt x="506776" y="263593"/>
                </a:cubicBezTo>
                <a:cubicBezTo>
                  <a:pt x="499688" y="289108"/>
                  <a:pt x="489189" y="329694"/>
                  <a:pt x="462708" y="329694"/>
                </a:cubicBezTo>
                <a:lnTo>
                  <a:pt x="451692" y="32969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Епіфіз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У людини епіфіз – біологічний годинник</a:t>
            </a:r>
            <a:endParaRPr lang="ru-RU" sz="2800" dirty="0"/>
          </a:p>
        </p:txBody>
      </p:sp>
      <p:pic>
        <p:nvPicPr>
          <p:cNvPr id="33794" name="Picture 2" descr="http://astro-germes.com/wp-content/uploads/2012/01/mo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0633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Епіфіз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Гормон </a:t>
            </a:r>
            <a:r>
              <a:rPr lang="uk-UA" sz="2800" dirty="0" err="1" smtClean="0"/>
              <a:t>мелатонін</a:t>
            </a:r>
            <a:r>
              <a:rPr lang="uk-UA" sz="2800" dirty="0" smtClean="0"/>
              <a:t> стримує передчасний статевий розвиток у дітей</a:t>
            </a:r>
            <a:endParaRPr lang="ru-RU" sz="2800" dirty="0"/>
          </a:p>
        </p:txBody>
      </p:sp>
      <p:pic>
        <p:nvPicPr>
          <p:cNvPr id="34818" name="Picture 2" descr="http://static.diary.ru/userdir/6/4/8/3/648353/3292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76672" cy="5690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Гіпоталамус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Клітини гіпоталамуса виробляють </a:t>
            </a:r>
            <a:r>
              <a:rPr lang="uk-UA" sz="2800" dirty="0" err="1" smtClean="0"/>
              <a:t>нейрогормони</a:t>
            </a:r>
            <a:endParaRPr lang="ru-RU" sz="2800" dirty="0"/>
          </a:p>
        </p:txBody>
      </p:sp>
      <p:pic>
        <p:nvPicPr>
          <p:cNvPr id="1026" name="Picture 2" descr="http://www.kidport.com/reflib/science/HumanBody/NervousSystem/images/Hypothala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79"/>
            <a:ext cx="4822067" cy="57017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3789040"/>
            <a:ext cx="230425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789040"/>
            <a:ext cx="182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Гіпоталамус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Епіфіз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Нестача гормону призводить до передчасного статевого розвитку і пригнічує ріст</a:t>
            </a:r>
            <a:endParaRPr lang="ru-RU" sz="2800" dirty="0"/>
          </a:p>
        </p:txBody>
      </p:sp>
      <p:pic>
        <p:nvPicPr>
          <p:cNvPr id="35842" name="Picture 2" descr="http://science.compulenta.ru/upload/iblock/961/what-causes-early-puberty-130207-picture-660x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48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Епіфіз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Мелатонін</a:t>
            </a:r>
            <a:r>
              <a:rPr lang="uk-UA" sz="2800" dirty="0" smtClean="0"/>
              <a:t> пригнічує утворення меланіну. </a:t>
            </a:r>
          </a:p>
          <a:p>
            <a:pPr algn="ctr">
              <a:buNone/>
            </a:pPr>
            <a:r>
              <a:rPr lang="uk-UA" sz="2800" dirty="0" smtClean="0"/>
              <a:t>Порушення можуть призвести до </a:t>
            </a:r>
            <a:r>
              <a:rPr lang="uk-UA" sz="2800" dirty="0" err="1" smtClean="0"/>
              <a:t>вітиліго</a:t>
            </a:r>
            <a:r>
              <a:rPr lang="uk-UA" sz="2800" dirty="0" smtClean="0"/>
              <a:t> або надмірної пігментації</a:t>
            </a:r>
            <a:endParaRPr lang="ru-RU" sz="2800" dirty="0"/>
          </a:p>
        </p:txBody>
      </p:sp>
      <p:pic>
        <p:nvPicPr>
          <p:cNvPr id="36866" name="Picture 2" descr="http://medprep.info/img/ail/152_15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9133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Виробляє </a:t>
            </a:r>
            <a:r>
              <a:rPr lang="uk-UA" sz="2800" dirty="0" err="1" smtClean="0"/>
              <a:t>йодовмісний</a:t>
            </a:r>
            <a:r>
              <a:rPr lang="uk-UA" sz="2800" dirty="0" smtClean="0"/>
              <a:t> гормон тироксин </a:t>
            </a:r>
            <a:r>
              <a:rPr lang="uk-UA" sz="2800" smtClean="0"/>
              <a:t>під контролем </a:t>
            </a:r>
            <a:r>
              <a:rPr lang="uk-UA" sz="2800" dirty="0" err="1" smtClean="0"/>
              <a:t>тиреотропного</a:t>
            </a:r>
            <a:r>
              <a:rPr lang="uk-UA" sz="2800" dirty="0" smtClean="0"/>
              <a:t> гормону</a:t>
            </a:r>
            <a:endParaRPr lang="ru-RU" sz="2800" dirty="0"/>
          </a:p>
        </p:txBody>
      </p:sp>
      <p:pic>
        <p:nvPicPr>
          <p:cNvPr id="37890" name="Picture 2" descr="http://endo.kiev.ua/wp-content/uploads/2012/09/gipote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82136" cy="5721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Збільшення розмірів щитоподібної залози - зоб</a:t>
            </a:r>
            <a:endParaRPr lang="ru-RU" sz="2800" dirty="0"/>
          </a:p>
        </p:txBody>
      </p:sp>
      <p:pic>
        <p:nvPicPr>
          <p:cNvPr id="38914" name="Picture 2" descr="http://www.medclub.ru/img/work/catalog/a_2055_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548680"/>
            <a:ext cx="7530075" cy="5647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Ендемічний зоб виникає при постійній нестачі йоду у воді і продуктах</a:t>
            </a:r>
            <a:endParaRPr lang="ru-RU" sz="2800" dirty="0"/>
          </a:p>
        </p:txBody>
      </p:sp>
      <p:pic>
        <p:nvPicPr>
          <p:cNvPr id="39938" name="Picture 2" descr="http://butikova.gnetworkblog.com/files/2012/03/%D1%8D%D0%BD%D0%B4%D0%B5%D0%BC%D0%B8%D1%87%D0%B5%D1%81%D0%BA%D0%B8%D0%B9-%D0%B7%D0%BE%D0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6964"/>
            <a:ext cx="7632848" cy="572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При цьому тироксину виробляється недостатньо – гіпотиреоз.         У дитячому віці виникає кретинізм                                                   (затримка розвитку і недоумкуватість)</a:t>
            </a:r>
            <a:endParaRPr lang="ru-RU" sz="2800" dirty="0"/>
          </a:p>
        </p:txBody>
      </p:sp>
      <p:pic>
        <p:nvPicPr>
          <p:cNvPr id="41986" name="Picture 2" descr="http://medprep.info/img/ail/345_34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62580" cy="532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Гіпотиреоз у дорослому віці призводить до мікседеми</a:t>
            </a:r>
          </a:p>
          <a:p>
            <a:pPr algn="ctr">
              <a:buNone/>
            </a:pPr>
            <a:r>
              <a:rPr lang="uk-UA" sz="2800" dirty="0" smtClean="0"/>
              <a:t> (сонливість, набряки, зниження працездатності, сповільнення обміну речовин)</a:t>
            </a:r>
            <a:endParaRPr lang="ru-RU" sz="2800" dirty="0"/>
          </a:p>
        </p:txBody>
      </p:sp>
      <p:pic>
        <p:nvPicPr>
          <p:cNvPr id="43010" name="Picture 2" descr="http://www.mediks.biz/sites/default/files/styles/large/public/field/image/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559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Україна теж належить до </a:t>
            </a:r>
            <a:r>
              <a:rPr lang="uk-UA" sz="2800" dirty="0" err="1" smtClean="0"/>
              <a:t>йододефіцитних</a:t>
            </a:r>
            <a:r>
              <a:rPr lang="uk-UA" sz="2800" dirty="0" smtClean="0"/>
              <a:t> територій</a:t>
            </a:r>
            <a:endParaRPr lang="ru-RU" sz="2800" dirty="0"/>
          </a:p>
        </p:txBody>
      </p:sp>
      <p:pic>
        <p:nvPicPr>
          <p:cNvPr id="40962" name="Picture 2" descr="http://proservice.kiev.ua/wp-content/uploads/2011/01/map-ukra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38387" cy="57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Дешевий та ефективний спосіб подолання </a:t>
            </a:r>
            <a:r>
              <a:rPr lang="uk-UA" sz="2800" dirty="0" err="1" smtClean="0"/>
              <a:t>йододефіциту</a:t>
            </a:r>
            <a:endParaRPr lang="ru-RU" sz="2800" dirty="0"/>
          </a:p>
        </p:txBody>
      </p:sp>
      <p:pic>
        <p:nvPicPr>
          <p:cNvPr id="44034" name="Picture 2" descr="http://www.artyomsalt.com/fileadmin/user_upload/products/j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63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Щитоподібна залоза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Гіперфункція спричиняє базедову хворобу                                                     (прискорення обміну речовин, збудливість, тремтіння, схуднення)</a:t>
            </a:r>
            <a:endParaRPr lang="ru-RU" sz="2800" dirty="0"/>
          </a:p>
        </p:txBody>
      </p:sp>
      <p:pic>
        <p:nvPicPr>
          <p:cNvPr id="45058" name="Picture 2" descr="http://schitovidnaya.ru/images/giperfunkciya-schitovidnoi-jele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604956" cy="5328592"/>
          </a:xfrm>
          <a:prstGeom prst="rect">
            <a:avLst/>
          </a:prstGeom>
          <a:noFill/>
        </p:spPr>
      </p:pic>
      <p:pic>
        <p:nvPicPr>
          <p:cNvPr id="45060" name="Picture 4" descr="http://www.lvrach.ru/data/771/569/1238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692696"/>
            <a:ext cx="342225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smtClean="0"/>
              <a:t>Гіпофіз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Нейрогормони</a:t>
            </a:r>
            <a:r>
              <a:rPr lang="uk-UA" sz="2800" dirty="0" smtClean="0"/>
              <a:t> накопичуються у задній частині гіпофіза - </a:t>
            </a:r>
            <a:r>
              <a:rPr lang="uk-UA" sz="2800" dirty="0" err="1" smtClean="0"/>
              <a:t>нейрогіпофізі</a:t>
            </a:r>
            <a:endParaRPr lang="ru-RU" sz="2800" dirty="0"/>
          </a:p>
        </p:txBody>
      </p:sp>
      <p:pic>
        <p:nvPicPr>
          <p:cNvPr id="15364" name="Picture 4" descr="http://borodatos.com/MyFiles/2011/04/%D0%B3%D0%B8%D0%BF%D0%BE%D1%84%D0%B8%D0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97" y="764704"/>
            <a:ext cx="8934669" cy="5383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4328" y="1700808"/>
            <a:ext cx="1512168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492896"/>
            <a:ext cx="16561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645024"/>
            <a:ext cx="144016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692696"/>
            <a:ext cx="6552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068960"/>
            <a:ext cx="259228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78092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78092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6" name="Picture 6" descr="http://anatomy_atlas.academic.ru/pictures/anatomy_atlas/ac1/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79"/>
            <a:ext cx="3491880" cy="320089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44208" y="4149080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Нейрогіпофіз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5709276" y="3947908"/>
            <a:ext cx="432048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661248"/>
            <a:ext cx="3172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Турецьке сідло, дно черепа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Гормони 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5805264"/>
            <a:ext cx="1296144" cy="4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c.pics.livejournal.com/merleblanc2014/73593204/302008/30200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5" y="692696"/>
            <a:ext cx="924795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4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Гормони  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Часто розум не може з ними справитися</a:t>
            </a:r>
            <a:endParaRPr lang="ru-RU" sz="2800" dirty="0"/>
          </a:p>
        </p:txBody>
      </p:sp>
      <p:pic>
        <p:nvPicPr>
          <p:cNvPr id="46082" name="Picture 2" descr="http://image2.ru/2krota/uploads/posts/2010-04/1272543471_1272465113_lov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88632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805264"/>
            <a:ext cx="1296144" cy="4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нейрогіпофіз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Нейрогормон</a:t>
            </a:r>
            <a:r>
              <a:rPr lang="uk-UA" sz="2800" dirty="0" smtClean="0"/>
              <a:t> вазопресин (антидіуретичний) </a:t>
            </a:r>
          </a:p>
          <a:p>
            <a:pPr algn="ctr">
              <a:buNone/>
            </a:pPr>
            <a:r>
              <a:rPr lang="uk-UA" sz="2800" dirty="0" smtClean="0"/>
              <a:t>підвищує артеріальний тиск</a:t>
            </a:r>
            <a:endParaRPr lang="ru-RU" sz="2800" dirty="0"/>
          </a:p>
        </p:txBody>
      </p:sp>
      <p:pic>
        <p:nvPicPr>
          <p:cNvPr id="16390" name="Picture 6" descr="http://www.xumuk.ru/encyklopedia/1066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558041" cy="1656184"/>
          </a:xfrm>
          <a:prstGeom prst="rect">
            <a:avLst/>
          </a:prstGeom>
          <a:noFill/>
        </p:spPr>
      </p:pic>
      <p:pic>
        <p:nvPicPr>
          <p:cNvPr id="16392" name="Picture 8" descr="http://dic.academic.ru/pictures/wiki/files/65/Arginine_vasopressin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076056" cy="3831380"/>
          </a:xfrm>
          <a:prstGeom prst="rect">
            <a:avLst/>
          </a:prstGeom>
          <a:noFill/>
        </p:spPr>
      </p:pic>
      <p:pic>
        <p:nvPicPr>
          <p:cNvPr id="16394" name="Picture 10" descr="http://edimka.ru/pics/ponisit-dav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45910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нейрогіпофіз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Нейрогормон</a:t>
            </a:r>
            <a:r>
              <a:rPr lang="uk-UA" sz="2800" dirty="0" smtClean="0"/>
              <a:t> </a:t>
            </a:r>
            <a:r>
              <a:rPr lang="uk-UA" sz="2800" dirty="0" err="1" smtClean="0"/>
              <a:t>окситоцин</a:t>
            </a:r>
            <a:r>
              <a:rPr lang="uk-UA" sz="2800" dirty="0" smtClean="0"/>
              <a:t> </a:t>
            </a:r>
          </a:p>
          <a:p>
            <a:pPr algn="ctr">
              <a:buNone/>
            </a:pPr>
            <a:r>
              <a:rPr lang="uk-UA" sz="2800" dirty="0" smtClean="0"/>
              <a:t>керує скороченням матки, лактацією, деякими емоціями</a:t>
            </a:r>
            <a:endParaRPr lang="ru-RU" sz="2800" dirty="0"/>
          </a:p>
        </p:txBody>
      </p:sp>
      <p:pic>
        <p:nvPicPr>
          <p:cNvPr id="17410" name="Picture 2" descr="File:Oxytoci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992523" cy="2520280"/>
          </a:xfrm>
          <a:prstGeom prst="rect">
            <a:avLst/>
          </a:prstGeom>
          <a:noFill/>
        </p:spPr>
      </p:pic>
      <p:pic>
        <p:nvPicPr>
          <p:cNvPr id="17412" name="Picture 4" descr="File:Oxytocin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3528392" cy="2828864"/>
          </a:xfrm>
          <a:prstGeom prst="rect">
            <a:avLst/>
          </a:prstGeom>
          <a:noFill/>
        </p:spPr>
      </p:pic>
      <p:pic>
        <p:nvPicPr>
          <p:cNvPr id="17414" name="Picture 6" descr="http://www.molodoy.gorny.ru/blog/wp-content/uploads/sove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4925414" cy="4354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smtClean="0"/>
              <a:t>Гіпофіз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Передня частина гіпофіза – </a:t>
            </a:r>
            <a:r>
              <a:rPr lang="uk-UA" sz="2800" dirty="0" err="1" smtClean="0"/>
              <a:t>аденогіпофіз</a:t>
            </a:r>
            <a:r>
              <a:rPr lang="uk-UA" sz="2800" dirty="0" smtClean="0"/>
              <a:t> – під дією </a:t>
            </a:r>
            <a:r>
              <a:rPr lang="uk-UA" sz="2800" dirty="0" err="1" smtClean="0"/>
              <a:t>нейрогормонів</a:t>
            </a:r>
            <a:r>
              <a:rPr lang="uk-UA" sz="2800" dirty="0" smtClean="0"/>
              <a:t> виробляє 8 гормонів </a:t>
            </a:r>
            <a:endParaRPr lang="ru-RU" sz="2800" dirty="0"/>
          </a:p>
        </p:txBody>
      </p:sp>
      <p:pic>
        <p:nvPicPr>
          <p:cNvPr id="15364" name="Picture 4" descr="http://borodatos.com/MyFiles/2011/04/%D0%B3%D0%B8%D0%BF%D0%BE%D1%84%D0%B8%D0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97" y="764704"/>
            <a:ext cx="8934669" cy="5383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4328" y="1700808"/>
            <a:ext cx="1512168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492896"/>
            <a:ext cx="16561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645024"/>
            <a:ext cx="144016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692696"/>
            <a:ext cx="6552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068960"/>
            <a:ext cx="259228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78092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78092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6" name="Picture 6" descr="http://anatomy_atlas.academic.ru/pictures/anatomy_atlas/ac1/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79"/>
            <a:ext cx="3491880" cy="320089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44208" y="4149080"/>
            <a:ext cx="197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Аденогіпофіз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5061204" y="3299836"/>
            <a:ext cx="432048" cy="22745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661248"/>
            <a:ext cx="3172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Турецьке сідло, дно черепа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Ефект</a:t>
            </a:r>
            <a:r>
              <a:rPr lang="uk-UA" sz="2800" b="1" dirty="0" err="1" smtClean="0"/>
              <a:t>о</a:t>
            </a:r>
            <a:r>
              <a:rPr lang="uk-UA" sz="2800" dirty="0" err="1" smtClean="0"/>
              <a:t>рний</a:t>
            </a:r>
            <a:r>
              <a:rPr lang="uk-UA" sz="2800" dirty="0" smtClean="0"/>
              <a:t> гормон росту </a:t>
            </a:r>
            <a:r>
              <a:rPr lang="uk-UA" sz="2800" dirty="0" err="1" smtClean="0"/>
              <a:t>соматотропін</a:t>
            </a:r>
            <a:r>
              <a:rPr lang="uk-UA" sz="2800" dirty="0" smtClean="0"/>
              <a:t> </a:t>
            </a:r>
          </a:p>
          <a:p>
            <a:pPr algn="ctr">
              <a:buNone/>
            </a:pPr>
            <a:r>
              <a:rPr lang="uk-UA" sz="2800" dirty="0" smtClean="0"/>
              <a:t>діє на процеси росту і поділу клітин</a:t>
            </a:r>
            <a:endParaRPr lang="ru-RU" sz="2800" dirty="0"/>
          </a:p>
        </p:txBody>
      </p:sp>
      <p:pic>
        <p:nvPicPr>
          <p:cNvPr id="19458" name="Picture 2" descr="http://www.sciencephoto.com/image/7785/350wm/A6190083-Somatotropin_hormone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2715" y="1210947"/>
            <a:ext cx="5328592" cy="4004058"/>
          </a:xfrm>
          <a:prstGeom prst="rect">
            <a:avLst/>
          </a:prstGeom>
          <a:noFill/>
        </p:spPr>
      </p:pic>
      <p:pic>
        <p:nvPicPr>
          <p:cNvPr id="19460" name="Picture 4" descr="http://science.compulenta.ru/upload/iblock/cfd/5987563317_b6eb136469_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65572" y="1299124"/>
            <a:ext cx="5328592" cy="382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8640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  Особливо чутлива до </a:t>
            </a:r>
            <a:r>
              <a:rPr lang="uk-UA" sz="2800" dirty="0" err="1" smtClean="0"/>
              <a:t>соматотропіну</a:t>
            </a:r>
            <a:r>
              <a:rPr lang="uk-UA" sz="2800" dirty="0" smtClean="0"/>
              <a:t> кісткова і хрящова тканина. Надлишок </a:t>
            </a:r>
            <a:r>
              <a:rPr lang="uk-UA" sz="2800" dirty="0" err="1" smtClean="0"/>
              <a:t>соматотропіну</a:t>
            </a:r>
            <a:r>
              <a:rPr lang="uk-UA" sz="2800" dirty="0" smtClean="0"/>
              <a:t> у дитячому віці </a:t>
            </a:r>
            <a:r>
              <a:rPr lang="uk-UA" sz="2800" dirty="0" err="1" smtClean="0"/>
              <a:t>прзводить</a:t>
            </a:r>
            <a:r>
              <a:rPr lang="uk-UA" sz="2800" dirty="0" smtClean="0"/>
              <a:t> до гігантизму</a:t>
            </a:r>
            <a:endParaRPr lang="ru-RU" sz="2800" dirty="0"/>
          </a:p>
        </p:txBody>
      </p:sp>
      <p:pic>
        <p:nvPicPr>
          <p:cNvPr id="20482" name="Picture 2" descr="http://neformat.co.ua/images/news/veli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24736" cy="5346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Гіпофіз (</a:t>
            </a:r>
            <a:r>
              <a:rPr lang="uk-UA" sz="3200" dirty="0" err="1" smtClean="0"/>
              <a:t>аденогіпофіз</a:t>
            </a:r>
            <a:r>
              <a:rPr lang="uk-UA" sz="3200" dirty="0" smtClean="0"/>
              <a:t>)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Гігантизм можна підозрювати у чоловіків вище 200 см і жінок вище 190 см </a:t>
            </a:r>
            <a:endParaRPr lang="ru-RU" sz="2800" dirty="0"/>
          </a:p>
        </p:txBody>
      </p:sp>
      <p:pic>
        <p:nvPicPr>
          <p:cNvPr id="21506" name="Picture 2" descr="http://www.chudopredki.ru/uploads/posts/2011-10/1318944519_gigant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532330"/>
            <a:ext cx="5904656" cy="566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374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Гіпофіз, епіфіз, щитоподібна залоза</vt:lpstr>
      <vt:lpstr>Гіпоталамус </vt:lpstr>
      <vt:lpstr>Гіпофіз       </vt:lpstr>
      <vt:lpstr>Гіпофіз (нейрогіпофіз)       </vt:lpstr>
      <vt:lpstr>Гіпофіз (нейрогіпофіз)       </vt:lpstr>
      <vt:lpstr>Гіпофіз       </vt:lpstr>
      <vt:lpstr>Гіпофіз (аденогіпофіз)       </vt:lpstr>
      <vt:lpstr>Гіпофіз (аденогіпофіз)       </vt:lpstr>
      <vt:lpstr>Гіпофіз (аденогіпофіз)       </vt:lpstr>
      <vt:lpstr>Гіпофіз (аденогіпофіз)       </vt:lpstr>
      <vt:lpstr>Гіпофіз (аденогіпофіз)       </vt:lpstr>
      <vt:lpstr>Гіпофіз (аденогіпофіз)       </vt:lpstr>
      <vt:lpstr>Гіпофіз (аденогіпофіз)       </vt:lpstr>
      <vt:lpstr>Гіпофіз (аденогіпофіз)       </vt:lpstr>
      <vt:lpstr>Гіпофіз (аденогіпофіз)       </vt:lpstr>
      <vt:lpstr>Епіфіз        </vt:lpstr>
      <vt:lpstr>Епіфіз        </vt:lpstr>
      <vt:lpstr>Епіфіз        </vt:lpstr>
      <vt:lpstr>Епіфіз        </vt:lpstr>
      <vt:lpstr>Епіфіз        </vt:lpstr>
      <vt:lpstr>Епіфіз        </vt:lpstr>
      <vt:lpstr>Щитоподібна залоза        </vt:lpstr>
      <vt:lpstr>Щитоподібна залоза        </vt:lpstr>
      <vt:lpstr>Щитоподібна залоза        </vt:lpstr>
      <vt:lpstr>Щитоподібна залоза        </vt:lpstr>
      <vt:lpstr>Щитоподібна залоза        </vt:lpstr>
      <vt:lpstr>Щитоподібна залоза        </vt:lpstr>
      <vt:lpstr>Щитоподібна залоза        </vt:lpstr>
      <vt:lpstr>Щитоподібна залоза        </vt:lpstr>
      <vt:lpstr>Гормони         </vt:lpstr>
      <vt:lpstr>Гормони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Гіпофіз, епіфіз, щитоподібна залоза</dc:title>
  <dc:creator>User</dc:creator>
  <cp:lastModifiedBy>Пользователь Windows</cp:lastModifiedBy>
  <cp:revision>17</cp:revision>
  <dcterms:created xsi:type="dcterms:W3CDTF">2013-02-24T14:41:34Z</dcterms:created>
  <dcterms:modified xsi:type="dcterms:W3CDTF">2015-01-19T18:02:52Z</dcterms:modified>
</cp:coreProperties>
</file>